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Barlow Condensed ExtraLight"/>
      <p:regular r:id="rId27"/>
      <p:bold r:id="rId28"/>
      <p:italic r:id="rId29"/>
      <p:boldItalic r:id="rId30"/>
    </p:embeddedFont>
    <p:embeddedFont>
      <p:font typeface="Barlow Condensed Medium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Barlow Condensed"/>
      <p:regular r:id="rId39"/>
      <p:bold r:id="rId40"/>
      <p:italic r:id="rId41"/>
      <p:boldItalic r:id="rId42"/>
    </p:embeddedFont>
    <p:embeddedFont>
      <p:font typeface="Barlow Condensed Light"/>
      <p:regular r:id="rId43"/>
      <p:bold r:id="rId44"/>
      <p:italic r:id="rId45"/>
      <p:boldItalic r:id="rId46"/>
    </p:embeddedFont>
    <p:embeddedFont>
      <p:font typeface="Barlow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Laura Dur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9DAB1B-A938-4CE1-AD60-63B70528D8AC}">
  <a:tblStyle styleId="{AA9DAB1B-A938-4CE1-AD60-63B70528D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Condensed-bold.fntdata"/><Relationship Id="rId42" Type="http://schemas.openxmlformats.org/officeDocument/2006/relationships/font" Target="fonts/BarlowCondensed-boldItalic.fntdata"/><Relationship Id="rId41" Type="http://schemas.openxmlformats.org/officeDocument/2006/relationships/font" Target="fonts/BarlowCondensed-italic.fntdata"/><Relationship Id="rId44" Type="http://schemas.openxmlformats.org/officeDocument/2006/relationships/font" Target="fonts/BarlowCondensedLight-bold.fntdata"/><Relationship Id="rId43" Type="http://schemas.openxmlformats.org/officeDocument/2006/relationships/font" Target="fonts/BarlowCondensedLight-regular.fntdata"/><Relationship Id="rId46" Type="http://schemas.openxmlformats.org/officeDocument/2006/relationships/font" Target="fonts/BarlowCondensedLight-boldItalic.fntdata"/><Relationship Id="rId45" Type="http://schemas.openxmlformats.org/officeDocument/2006/relationships/font" Target="fonts/BarlowCondensed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Barlow-bold.fntdata"/><Relationship Id="rId47" Type="http://schemas.openxmlformats.org/officeDocument/2006/relationships/font" Target="fonts/Barlow-regular.fntdata"/><Relationship Id="rId49" Type="http://schemas.openxmlformats.org/officeDocument/2006/relationships/font" Target="fonts/Barlow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CondensedMedium-regular.fntdata"/><Relationship Id="rId30" Type="http://schemas.openxmlformats.org/officeDocument/2006/relationships/font" Target="fonts/BarlowCondensedExtraLight-boldItalic.fntdata"/><Relationship Id="rId33" Type="http://schemas.openxmlformats.org/officeDocument/2006/relationships/font" Target="fonts/BarlowCondensedMedium-italic.fntdata"/><Relationship Id="rId32" Type="http://schemas.openxmlformats.org/officeDocument/2006/relationships/font" Target="fonts/BarlowCondensedMedium-bold.fntdata"/><Relationship Id="rId35" Type="http://schemas.openxmlformats.org/officeDocument/2006/relationships/font" Target="fonts/Poppins-regular.fntdata"/><Relationship Id="rId34" Type="http://schemas.openxmlformats.org/officeDocument/2006/relationships/font" Target="fonts/BarlowCondensedMedium-boldItalic.fntdata"/><Relationship Id="rId37" Type="http://schemas.openxmlformats.org/officeDocument/2006/relationships/font" Target="fonts/Poppins-italic.fntdata"/><Relationship Id="rId36" Type="http://schemas.openxmlformats.org/officeDocument/2006/relationships/font" Target="fonts/Poppins-bold.fntdata"/><Relationship Id="rId39" Type="http://schemas.openxmlformats.org/officeDocument/2006/relationships/font" Target="fonts/BarlowCondensed-regular.fntdata"/><Relationship Id="rId38" Type="http://schemas.openxmlformats.org/officeDocument/2006/relationships/font" Target="fonts/Poppi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BarlowCondensedExtraLight-bold.fntdata"/><Relationship Id="rId27" Type="http://schemas.openxmlformats.org/officeDocument/2006/relationships/font" Target="fonts/BarlowCondensedExtraLight-regular.fntdata"/><Relationship Id="rId29" Type="http://schemas.openxmlformats.org/officeDocument/2006/relationships/font" Target="fonts/BarlowCondensedExtraLight-italic.fntdata"/><Relationship Id="rId50" Type="http://schemas.openxmlformats.org/officeDocument/2006/relationships/font" Target="fonts/Barlow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5-03T18:27:05.018">
    <p:pos x="559" y="382"/>
    <p:text>Will need to update for Class of 2025/this cycle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f4bd203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f4bd203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Tamesha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f6f6f21b7_1_3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f6f6f21b7_1_3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3ec47c72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3ec47c72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1f92964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41f92964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3d2138b1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3d2138b1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42160aecb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42160aecb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fdb0798d8_0_24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fdb0798d8_0_24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br>
              <a:rPr lang="en"/>
            </a:br>
            <a:br>
              <a:rPr lang="en"/>
            </a:br>
            <a:r>
              <a:rPr lang="en"/>
              <a:t>Naviance is an important tool, make sure you have access and know how to log in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several application </a:t>
            </a:r>
            <a:r>
              <a:rPr lang="en"/>
              <a:t>components</a:t>
            </a:r>
            <a:r>
              <a:rPr lang="en"/>
              <a:t> are sent via Naviance by teachers and counselors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a7c38c62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a7c38c62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several college application portals, these are the 4 that LAHS students utilize the most (depending on the colleges they apply to)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Only the Common App requires you to match your account to Naviance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using the Coalition, you do not need to request your recommender or counselor items </a:t>
            </a:r>
            <a:r>
              <a:rPr lang="en"/>
              <a:t>through</a:t>
            </a:r>
            <a:r>
              <a:rPr lang="en"/>
              <a:t> Coalition, you can do so through Naviance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UC application does not open until August 1, Cal State Apply opens October.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f6f6f201e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f6f6f201e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Family Educational Rights and Privacy Act is a law, for the purpose of letters of rec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Signing the release and waiving your rights to read your recommendation letters, communicates to the colleges that your letters hold more weight and are true and honest report and reflection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a7c38c62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da7c38c62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3- Follow the prompts. Students are encouraged to select the first option: I </a:t>
            </a:r>
            <a:r>
              <a:rPr lang="en"/>
              <a:t>waive my rights to review all recommendations and supporting documents.  This indicates to colleges that your supporting documents and letters of recommendation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2c687576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2c687576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 for CCC support during summer, get a head start.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1bd61bf71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1bd61bf7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Tamesha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a7c38c62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da7c38c62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f6f6f201e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f6f6f201e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Tamesha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a7c38c62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a7c38c62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Tamesha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a7c38c62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a7c38c62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Tamesha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a7c38c6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a7c38c6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3eb19bf36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3eb19bf36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044e828a2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9044e828a2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fdb0798d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fdb0798d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9.png"/><Relationship Id="rId4" Type="http://schemas.openxmlformats.org/officeDocument/2006/relationships/hyperlink" Target="https://slidesgo.com/" TargetMode="External"/><Relationship Id="rId5" Type="http://schemas.openxmlformats.org/officeDocument/2006/relationships/hyperlink" Target="https://www.flaticon.com/" TargetMode="External"/><Relationship Id="rId6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96900" y="-167000"/>
            <a:ext cx="9737797" cy="5477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 amt="58000"/>
          </a:blip>
          <a:srcRect b="11533" l="0" r="0" t="11525"/>
          <a:stretch/>
        </p:blipFill>
        <p:spPr>
          <a:xfrm>
            <a:off x="-408200" y="-147800"/>
            <a:ext cx="9803429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713250" y="1324600"/>
            <a:ext cx="7717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713250" y="3370700"/>
            <a:ext cx="77175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/>
        </p:nvSpPr>
        <p:spPr>
          <a:xfrm>
            <a:off x="2991700" y="15122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 amt="58000"/>
          </a:blip>
          <a:srcRect b="11520" l="0" r="0" t="11520"/>
          <a:stretch/>
        </p:blipFill>
        <p:spPr>
          <a:xfrm rot="10800000"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7" name="Google Shape;77;p13"/>
          <p:cNvSpPr txBox="1"/>
          <p:nvPr>
            <p:ph idx="1" type="subTitle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>
            <a:off x="-408200" y="-147800"/>
            <a:ext cx="9803429" cy="5421347"/>
            <a:chOff x="-408200" y="-147800"/>
            <a:chExt cx="9803429" cy="5421347"/>
          </a:xfrm>
        </p:grpSpPr>
        <p:pic>
          <p:nvPicPr>
            <p:cNvPr id="80" name="Google Shape;8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 rotWithShape="1">
            <a:blip r:embed="rId3">
              <a:alphaModFix amt="60000"/>
            </a:blip>
            <a:srcRect b="11520" l="0" r="0" t="11520"/>
            <a:stretch/>
          </p:blipFill>
          <p:spPr>
            <a:xfrm>
              <a:off x="-408200" y="-147800"/>
              <a:ext cx="9803429" cy="5421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1813938" y="1660734"/>
            <a:ext cx="11835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1812167" y="2006770"/>
            <a:ext cx="24540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5" name="Google Shape;85;p14"/>
          <p:cNvSpPr txBox="1"/>
          <p:nvPr>
            <p:ph idx="2" type="title"/>
          </p:nvPr>
        </p:nvSpPr>
        <p:spPr>
          <a:xfrm>
            <a:off x="1821592" y="2751428"/>
            <a:ext cx="11835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4"/>
          <p:cNvSpPr txBox="1"/>
          <p:nvPr>
            <p:ph idx="3" type="subTitle"/>
          </p:nvPr>
        </p:nvSpPr>
        <p:spPr>
          <a:xfrm>
            <a:off x="1812167" y="3097573"/>
            <a:ext cx="24540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7" name="Google Shape;87;p14"/>
          <p:cNvSpPr txBox="1"/>
          <p:nvPr>
            <p:ph idx="4" type="title"/>
          </p:nvPr>
        </p:nvSpPr>
        <p:spPr>
          <a:xfrm>
            <a:off x="1822373" y="3842301"/>
            <a:ext cx="11835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14"/>
          <p:cNvSpPr txBox="1"/>
          <p:nvPr>
            <p:ph idx="5" type="subTitle"/>
          </p:nvPr>
        </p:nvSpPr>
        <p:spPr>
          <a:xfrm>
            <a:off x="1812158" y="4188447"/>
            <a:ext cx="24540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89" name="Google Shape;89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4"/>
          <p:cNvSpPr txBox="1"/>
          <p:nvPr>
            <p:ph hasCustomPrompt="1" idx="6" type="title"/>
          </p:nvPr>
        </p:nvSpPr>
        <p:spPr>
          <a:xfrm>
            <a:off x="1822786" y="1348281"/>
            <a:ext cx="4542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/>
          <p:nvPr>
            <p:ph hasCustomPrompt="1" idx="7" type="title"/>
          </p:nvPr>
        </p:nvSpPr>
        <p:spPr>
          <a:xfrm>
            <a:off x="1818023" y="2439006"/>
            <a:ext cx="4542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/>
          <p:nvPr>
            <p:ph hasCustomPrompt="1" idx="8" type="title"/>
          </p:nvPr>
        </p:nvSpPr>
        <p:spPr>
          <a:xfrm>
            <a:off x="1818023" y="3527440"/>
            <a:ext cx="4542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/>
          <p:nvPr>
            <p:ph idx="9" type="title"/>
          </p:nvPr>
        </p:nvSpPr>
        <p:spPr>
          <a:xfrm>
            <a:off x="5095413" y="1660734"/>
            <a:ext cx="11835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p14"/>
          <p:cNvSpPr txBox="1"/>
          <p:nvPr>
            <p:ph idx="13" type="subTitle"/>
          </p:nvPr>
        </p:nvSpPr>
        <p:spPr>
          <a:xfrm>
            <a:off x="5086498" y="2006770"/>
            <a:ext cx="24540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14"/>
          <p:cNvSpPr txBox="1"/>
          <p:nvPr>
            <p:ph idx="14" type="title"/>
          </p:nvPr>
        </p:nvSpPr>
        <p:spPr>
          <a:xfrm>
            <a:off x="5087589" y="2751428"/>
            <a:ext cx="11835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6" name="Google Shape;96;p14"/>
          <p:cNvSpPr txBox="1"/>
          <p:nvPr>
            <p:ph idx="15" type="subTitle"/>
          </p:nvPr>
        </p:nvSpPr>
        <p:spPr>
          <a:xfrm>
            <a:off x="5086498" y="3097573"/>
            <a:ext cx="24540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14"/>
          <p:cNvSpPr txBox="1"/>
          <p:nvPr>
            <p:ph idx="16" type="title"/>
          </p:nvPr>
        </p:nvSpPr>
        <p:spPr>
          <a:xfrm>
            <a:off x="5087775" y="3842301"/>
            <a:ext cx="1183500" cy="3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4"/>
          <p:cNvSpPr txBox="1"/>
          <p:nvPr>
            <p:ph idx="17" type="subTitle"/>
          </p:nvPr>
        </p:nvSpPr>
        <p:spPr>
          <a:xfrm>
            <a:off x="5096014" y="4188447"/>
            <a:ext cx="24540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14"/>
          <p:cNvSpPr txBox="1"/>
          <p:nvPr>
            <p:ph hasCustomPrompt="1" idx="18" type="title"/>
          </p:nvPr>
        </p:nvSpPr>
        <p:spPr>
          <a:xfrm>
            <a:off x="5092355" y="1348281"/>
            <a:ext cx="4542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/>
          <p:nvPr>
            <p:ph hasCustomPrompt="1" idx="19" type="title"/>
          </p:nvPr>
        </p:nvSpPr>
        <p:spPr>
          <a:xfrm>
            <a:off x="5092355" y="2437220"/>
            <a:ext cx="4542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/>
          <p:nvPr>
            <p:ph hasCustomPrompt="1" idx="20" type="title"/>
          </p:nvPr>
        </p:nvSpPr>
        <p:spPr>
          <a:xfrm>
            <a:off x="5092355" y="3527440"/>
            <a:ext cx="454200" cy="2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/>
          <p:nvPr>
            <p:ph idx="21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 amt="57000"/>
          </a:blip>
          <a:srcRect b="11531" l="0" r="0" t="11539"/>
          <a:stretch/>
        </p:blipFill>
        <p:spPr>
          <a:xfrm>
            <a:off x="-408200" y="-147800"/>
            <a:ext cx="9803430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1603200" y="1432863"/>
            <a:ext cx="11820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613925" y="1797995"/>
            <a:ext cx="273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title"/>
          </p:nvPr>
        </p:nvSpPr>
        <p:spPr>
          <a:xfrm>
            <a:off x="1603125" y="3096963"/>
            <a:ext cx="11820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subTitle"/>
          </p:nvPr>
        </p:nvSpPr>
        <p:spPr>
          <a:xfrm>
            <a:off x="1613330" y="3462753"/>
            <a:ext cx="273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title"/>
          </p:nvPr>
        </p:nvSpPr>
        <p:spPr>
          <a:xfrm>
            <a:off x="5029850" y="1432863"/>
            <a:ext cx="11820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15"/>
          <p:cNvSpPr txBox="1"/>
          <p:nvPr>
            <p:ph idx="5" type="subTitle"/>
          </p:nvPr>
        </p:nvSpPr>
        <p:spPr>
          <a:xfrm>
            <a:off x="5032825" y="1798058"/>
            <a:ext cx="273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p15"/>
          <p:cNvSpPr txBox="1"/>
          <p:nvPr>
            <p:ph idx="6" type="title"/>
          </p:nvPr>
        </p:nvSpPr>
        <p:spPr>
          <a:xfrm>
            <a:off x="5022125" y="3097113"/>
            <a:ext cx="1182000" cy="3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" name="Google Shape;114;p15"/>
          <p:cNvSpPr txBox="1"/>
          <p:nvPr>
            <p:ph idx="7" type="subTitle"/>
          </p:nvPr>
        </p:nvSpPr>
        <p:spPr>
          <a:xfrm>
            <a:off x="5032825" y="3462308"/>
            <a:ext cx="273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5" name="Google Shape;115;p1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>
            <p:ph idx="8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 amt="58999"/>
          </a:blip>
          <a:srcRect b="11520" l="0" r="0" t="11520"/>
          <a:stretch/>
        </p:blipFill>
        <p:spPr>
          <a:xfrm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1554630" y="15718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1561219" y="1890025"/>
            <a:ext cx="2639700" cy="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6"/>
          <p:cNvSpPr txBox="1"/>
          <p:nvPr>
            <p:ph idx="2" type="title"/>
          </p:nvPr>
        </p:nvSpPr>
        <p:spPr>
          <a:xfrm>
            <a:off x="5167977" y="15718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4" name="Google Shape;124;p16"/>
          <p:cNvSpPr txBox="1"/>
          <p:nvPr>
            <p:ph idx="3" type="subTitle"/>
          </p:nvPr>
        </p:nvSpPr>
        <p:spPr>
          <a:xfrm>
            <a:off x="5178733" y="1890025"/>
            <a:ext cx="26397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16"/>
          <p:cNvSpPr txBox="1"/>
          <p:nvPr>
            <p:ph idx="4" type="title"/>
          </p:nvPr>
        </p:nvSpPr>
        <p:spPr>
          <a:xfrm>
            <a:off x="1554630" y="316956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6" name="Google Shape;126;p16"/>
          <p:cNvSpPr txBox="1"/>
          <p:nvPr>
            <p:ph idx="5" type="subTitle"/>
          </p:nvPr>
        </p:nvSpPr>
        <p:spPr>
          <a:xfrm>
            <a:off x="1554075" y="3488925"/>
            <a:ext cx="26397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27" name="Google Shape;127;p1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6"/>
          <p:cNvSpPr txBox="1"/>
          <p:nvPr>
            <p:ph idx="6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 amt="58000"/>
          </a:blip>
          <a:srcRect b="11533" l="0" r="0" t="11525"/>
          <a:stretch/>
        </p:blipFill>
        <p:spPr>
          <a:xfrm>
            <a:off x="-408200" y="-147800"/>
            <a:ext cx="9803429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5042250" y="2381413"/>
            <a:ext cx="24180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34" name="Google Shape;134;p1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7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3">
  <p:cSld name="CUSTOM_1_1_1_1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 amt="60000"/>
          </a:blip>
          <a:srcRect b="11531" l="0" r="0" t="11539"/>
          <a:stretch/>
        </p:blipFill>
        <p:spPr>
          <a:xfrm>
            <a:off x="-408200" y="-147800"/>
            <a:ext cx="9803430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2078825" y="3802375"/>
            <a:ext cx="52293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41" name="Google Shape;141;p18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8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_1_1_1_2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 amt="60000"/>
          </a:blip>
          <a:srcRect b="11533" l="0" r="0" t="11525"/>
          <a:stretch/>
        </p:blipFill>
        <p:spPr>
          <a:xfrm>
            <a:off x="-408200" y="-147800"/>
            <a:ext cx="9803429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3068250" y="2045538"/>
            <a:ext cx="30075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400">
                <a:solidFill>
                  <a:srgbClr val="1D262D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9pPr>
          </a:lstStyle>
          <a:p/>
        </p:txBody>
      </p:sp>
      <p:sp>
        <p:nvSpPr>
          <p:cNvPr id="149" name="Google Shape;149;p19"/>
          <p:cNvSpPr txBox="1"/>
          <p:nvPr/>
        </p:nvSpPr>
        <p:spPr>
          <a:xfrm>
            <a:off x="2929023" y="3450925"/>
            <a:ext cx="35289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100">
                <a:solidFill>
                  <a:srgbClr val="1D262D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100">
                <a:solidFill>
                  <a:srgbClr val="1D262D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b="1" lang="en" sz="1100">
                <a:solidFill>
                  <a:srgbClr val="1D262D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>
              <a:solidFill>
                <a:srgbClr val="1D262D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5">
  <p:cSld name="CUSTOM_1_1_1_1_2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 amt="58000"/>
          </a:blip>
          <a:srcRect b="11533" l="0" r="0" t="11525"/>
          <a:stretch/>
        </p:blipFill>
        <p:spPr>
          <a:xfrm>
            <a:off x="-408200" y="-147800"/>
            <a:ext cx="9803429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55" name="Google Shape;155;p2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0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81100" y="-167000"/>
            <a:ext cx="9706198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860200" y="2709877"/>
            <a:ext cx="34236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3" type="subTitle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solidFill>
                  <a:srgbClr val="1D262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_1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 amt="58000"/>
          </a:blip>
          <a:srcRect b="10870" l="0" r="0" t="10870"/>
          <a:stretch/>
        </p:blipFill>
        <p:spPr>
          <a:xfrm rot="10800000">
            <a:off x="-281099" y="-167000"/>
            <a:ext cx="9706231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62" name="Google Shape;162;p2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_1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 amt="58000"/>
          </a:blip>
          <a:srcRect b="11520" l="0" r="0" t="11520"/>
          <a:stretch/>
        </p:blipFill>
        <p:spPr>
          <a:xfrm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2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2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_1_1_1_1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 amt="55000"/>
          </a:blip>
          <a:srcRect b="11520" l="0" r="0" t="11520"/>
          <a:stretch/>
        </p:blipFill>
        <p:spPr>
          <a:xfrm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3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_1_1_1_1_1_2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 amt="55000"/>
          </a:blip>
          <a:srcRect b="11520" l="0" r="0" t="11520"/>
          <a:stretch/>
        </p:blipFill>
        <p:spPr>
          <a:xfrm rot="10800000"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2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4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_1_1_1_1_1_2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 amt="57000"/>
          </a:blip>
          <a:srcRect b="11211" l="0" r="0" t="11203"/>
          <a:stretch/>
        </p:blipFill>
        <p:spPr>
          <a:xfrm>
            <a:off x="-408199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5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_1_1_1_1_1_2_1_1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 rot="10800000">
            <a:off x="-408199" y="-147800"/>
            <a:ext cx="9803429" cy="5421347"/>
            <a:chOff x="-408199" y="-147800"/>
            <a:chExt cx="9803429" cy="5421347"/>
          </a:xfrm>
        </p:grpSpPr>
        <p:pic>
          <p:nvPicPr>
            <p:cNvPr id="189" name="Google Shape;189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6"/>
            <p:cNvPicPr preferRelativeResize="0"/>
            <p:nvPr/>
          </p:nvPicPr>
          <p:blipFill rotWithShape="1">
            <a:blip r:embed="rId3">
              <a:alphaModFix amt="57000"/>
            </a:blip>
            <a:srcRect b="11211" l="0" r="0" t="11203"/>
            <a:stretch/>
          </p:blipFill>
          <p:spPr>
            <a:xfrm>
              <a:off x="-408199" y="-147800"/>
              <a:ext cx="9803429" cy="5421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2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6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_1_1_1_1_1_2_1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7"/>
          <p:cNvGrpSpPr/>
          <p:nvPr/>
        </p:nvGrpSpPr>
        <p:grpSpPr>
          <a:xfrm>
            <a:off x="-530622" y="-283897"/>
            <a:ext cx="10205297" cy="5711297"/>
            <a:chOff x="-530622" y="-283897"/>
            <a:chExt cx="10205297" cy="5711297"/>
          </a:xfrm>
        </p:grpSpPr>
        <p:pic>
          <p:nvPicPr>
            <p:cNvPr id="196" name="Google Shape;196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7"/>
            <p:cNvPicPr preferRelativeResize="0"/>
            <p:nvPr/>
          </p:nvPicPr>
          <p:blipFill rotWithShape="1">
            <a:blip r:embed="rId3">
              <a:alphaModFix amt="58999"/>
            </a:blip>
            <a:srcRect b="11520" l="0" r="0" t="11520"/>
            <a:stretch/>
          </p:blipFill>
          <p:spPr>
            <a:xfrm rot="10800000">
              <a:off x="-530622" y="-283897"/>
              <a:ext cx="10205297" cy="57112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00" name="Google Shape;200;p2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1_1_1_1_1_1_2_1_1_1_1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8"/>
          <p:cNvGrpSpPr/>
          <p:nvPr/>
        </p:nvGrpSpPr>
        <p:grpSpPr>
          <a:xfrm>
            <a:off x="-530625" y="-283900"/>
            <a:ext cx="10136704" cy="5660999"/>
            <a:chOff x="-530625" y="-283900"/>
            <a:chExt cx="10136704" cy="5660999"/>
          </a:xfrm>
        </p:grpSpPr>
        <p:pic>
          <p:nvPicPr>
            <p:cNvPr id="203" name="Google Shape;203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8"/>
            <p:cNvPicPr preferRelativeResize="0"/>
            <p:nvPr/>
          </p:nvPicPr>
          <p:blipFill>
            <a:blip r:embed="rId3">
              <a:alphaModFix amt="58999"/>
            </a:blip>
            <a:stretch>
              <a:fillRect/>
            </a:stretch>
          </p:blipFill>
          <p:spPr>
            <a:xfrm>
              <a:off x="-530625" y="-283900"/>
              <a:ext cx="10136704" cy="5660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2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07" name="Google Shape;207;p28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1_1_1_1_1_1_2_1_1_1_1_1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9"/>
          <p:cNvGrpSpPr/>
          <p:nvPr/>
        </p:nvGrpSpPr>
        <p:grpSpPr>
          <a:xfrm>
            <a:off x="-462025" y="-358950"/>
            <a:ext cx="10186802" cy="5919946"/>
            <a:chOff x="-462025" y="-358950"/>
            <a:chExt cx="10186802" cy="5919946"/>
          </a:xfrm>
        </p:grpSpPr>
        <p:pic>
          <p:nvPicPr>
            <p:cNvPr id="210" name="Google Shape;21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9"/>
            <p:cNvPicPr preferRelativeResize="0"/>
            <p:nvPr/>
          </p:nvPicPr>
          <p:blipFill>
            <a:blip r:embed="rId3">
              <a:alphaModFix amt="58000"/>
            </a:blip>
            <a:stretch>
              <a:fillRect/>
            </a:stretch>
          </p:blipFill>
          <p:spPr>
            <a:xfrm>
              <a:off x="-462025" y="-358950"/>
              <a:ext cx="10186802" cy="59199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14" name="Google Shape;214;p2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1_1_1_1_1_1_2_1_1_1_1_1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0"/>
          <p:cNvGrpSpPr/>
          <p:nvPr/>
        </p:nvGrpSpPr>
        <p:grpSpPr>
          <a:xfrm>
            <a:off x="-562225" y="-358950"/>
            <a:ext cx="10220201" cy="5869850"/>
            <a:chOff x="-562225" y="-358950"/>
            <a:chExt cx="10220201" cy="5869850"/>
          </a:xfrm>
        </p:grpSpPr>
        <p:pic>
          <p:nvPicPr>
            <p:cNvPr id="217" name="Google Shape;21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0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562225" y="-358950"/>
              <a:ext cx="10220201" cy="5869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3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21" name="Google Shape;221;p3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57000"/>
          </a:blip>
          <a:srcRect b="10876" l="0" r="0" t="10876"/>
          <a:stretch/>
        </p:blipFill>
        <p:spPr>
          <a:xfrm>
            <a:off x="-221725" y="-133600"/>
            <a:ext cx="9587449" cy="53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1_1_1_1_1_1_2_1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1"/>
          <p:cNvGrpSpPr/>
          <p:nvPr/>
        </p:nvGrpSpPr>
        <p:grpSpPr>
          <a:xfrm>
            <a:off x="-629025" y="-358950"/>
            <a:ext cx="10220201" cy="5836451"/>
            <a:chOff x="-629025" y="-358950"/>
            <a:chExt cx="10220201" cy="5836451"/>
          </a:xfrm>
        </p:grpSpPr>
        <p:pic>
          <p:nvPicPr>
            <p:cNvPr id="224" name="Google Shape;224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31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629025" y="-358950"/>
              <a:ext cx="10220201" cy="5836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3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28" name="Google Shape;228;p3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1_1_1_1_1_1_2_1_1_1_1_1_1_1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32"/>
          <p:cNvGrpSpPr/>
          <p:nvPr/>
        </p:nvGrpSpPr>
        <p:grpSpPr>
          <a:xfrm>
            <a:off x="-629025" y="-358950"/>
            <a:ext cx="10320397" cy="5819749"/>
            <a:chOff x="-629025" y="-358950"/>
            <a:chExt cx="10320397" cy="5819749"/>
          </a:xfrm>
        </p:grpSpPr>
        <p:pic>
          <p:nvPicPr>
            <p:cNvPr id="231" name="Google Shape;23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32"/>
            <p:cNvPicPr preferRelativeResize="0"/>
            <p:nvPr/>
          </p:nvPicPr>
          <p:blipFill>
            <a:blip r:embed="rId3">
              <a:alphaModFix amt="52999"/>
            </a:blip>
            <a:stretch>
              <a:fillRect/>
            </a:stretch>
          </p:blipFill>
          <p:spPr>
            <a:xfrm>
              <a:off x="-629025" y="-358950"/>
              <a:ext cx="10320397" cy="5819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3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2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35" name="Google Shape;235;p3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1_1_1_1_1_1_2_1_1_1_1_1_1_1_1_1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3"/>
          <p:cNvGrpSpPr/>
          <p:nvPr/>
        </p:nvGrpSpPr>
        <p:grpSpPr>
          <a:xfrm>
            <a:off x="-629025" y="-501000"/>
            <a:ext cx="10437306" cy="6028604"/>
            <a:chOff x="-629025" y="-501000"/>
            <a:chExt cx="10437306" cy="6028604"/>
          </a:xfrm>
        </p:grpSpPr>
        <p:pic>
          <p:nvPicPr>
            <p:cNvPr id="238" name="Google Shape;238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-269089" y="-179473"/>
              <a:ext cx="9666166" cy="550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33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629025" y="-501000"/>
              <a:ext cx="10437306" cy="60286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3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242" name="Google Shape;242;p3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_1_1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4"/>
          <p:cNvGrpSpPr/>
          <p:nvPr/>
        </p:nvGrpSpPr>
        <p:grpSpPr>
          <a:xfrm>
            <a:off x="-408199" y="-147800"/>
            <a:ext cx="9803429" cy="5421345"/>
            <a:chOff x="-408199" y="-147800"/>
            <a:chExt cx="9803429" cy="5421345"/>
          </a:xfrm>
        </p:grpSpPr>
        <p:pic>
          <p:nvPicPr>
            <p:cNvPr id="245" name="Google Shape;245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4"/>
            <p:cNvPicPr preferRelativeResize="0"/>
            <p:nvPr/>
          </p:nvPicPr>
          <p:blipFill rotWithShape="1">
            <a:blip r:embed="rId3">
              <a:alphaModFix amt="56000"/>
            </a:blip>
            <a:srcRect b="11533" l="0" r="0" t="11525"/>
            <a:stretch/>
          </p:blipFill>
          <p:spPr>
            <a:xfrm>
              <a:off x="-408199" y="-147800"/>
              <a:ext cx="9803429" cy="5421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3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p3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4"/>
          <p:cNvSpPr txBox="1"/>
          <p:nvPr>
            <p:ph type="title"/>
          </p:nvPr>
        </p:nvSpPr>
        <p:spPr>
          <a:xfrm>
            <a:off x="1099813" y="1373363"/>
            <a:ext cx="14262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0" name="Google Shape;250;p34"/>
          <p:cNvSpPr txBox="1"/>
          <p:nvPr>
            <p:ph idx="1" type="subTitle"/>
          </p:nvPr>
        </p:nvSpPr>
        <p:spPr>
          <a:xfrm>
            <a:off x="1092709" y="1806908"/>
            <a:ext cx="1866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1" name="Google Shape;251;p34"/>
          <p:cNvSpPr txBox="1"/>
          <p:nvPr>
            <p:ph idx="2" type="title"/>
          </p:nvPr>
        </p:nvSpPr>
        <p:spPr>
          <a:xfrm>
            <a:off x="1094455" y="2518853"/>
            <a:ext cx="14262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2" name="Google Shape;252;p34"/>
          <p:cNvSpPr txBox="1"/>
          <p:nvPr>
            <p:ph idx="3" type="subTitle"/>
          </p:nvPr>
        </p:nvSpPr>
        <p:spPr>
          <a:xfrm>
            <a:off x="1093305" y="2952454"/>
            <a:ext cx="1866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3" name="Google Shape;253;p34"/>
          <p:cNvSpPr txBox="1"/>
          <p:nvPr>
            <p:ph idx="4" type="title"/>
          </p:nvPr>
        </p:nvSpPr>
        <p:spPr>
          <a:xfrm>
            <a:off x="3762363" y="1373363"/>
            <a:ext cx="14262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4" name="Google Shape;254;p34"/>
          <p:cNvSpPr txBox="1"/>
          <p:nvPr>
            <p:ph idx="5" type="subTitle"/>
          </p:nvPr>
        </p:nvSpPr>
        <p:spPr>
          <a:xfrm>
            <a:off x="3759427" y="1806901"/>
            <a:ext cx="1866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5" name="Google Shape;255;p34"/>
          <p:cNvSpPr txBox="1"/>
          <p:nvPr>
            <p:ph idx="6" type="title"/>
          </p:nvPr>
        </p:nvSpPr>
        <p:spPr>
          <a:xfrm>
            <a:off x="3750456" y="2518853"/>
            <a:ext cx="14262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6" name="Google Shape;256;p34"/>
          <p:cNvSpPr txBox="1"/>
          <p:nvPr>
            <p:ph idx="7" type="subTitle"/>
          </p:nvPr>
        </p:nvSpPr>
        <p:spPr>
          <a:xfrm>
            <a:off x="3756459" y="2952454"/>
            <a:ext cx="1866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7" name="Google Shape;257;p34"/>
          <p:cNvSpPr txBox="1"/>
          <p:nvPr>
            <p:ph idx="8" type="title"/>
          </p:nvPr>
        </p:nvSpPr>
        <p:spPr>
          <a:xfrm>
            <a:off x="6423763" y="1373363"/>
            <a:ext cx="14262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8" name="Google Shape;258;p34"/>
          <p:cNvSpPr txBox="1"/>
          <p:nvPr>
            <p:ph idx="9" type="subTitle"/>
          </p:nvPr>
        </p:nvSpPr>
        <p:spPr>
          <a:xfrm>
            <a:off x="6419041" y="1806901"/>
            <a:ext cx="1866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9" name="Google Shape;259;p34"/>
          <p:cNvSpPr txBox="1"/>
          <p:nvPr>
            <p:ph idx="13" type="title"/>
          </p:nvPr>
        </p:nvSpPr>
        <p:spPr>
          <a:xfrm>
            <a:off x="6428525" y="2518853"/>
            <a:ext cx="1426200" cy="4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0" name="Google Shape;260;p34"/>
          <p:cNvSpPr txBox="1"/>
          <p:nvPr>
            <p:ph idx="14" type="subTitle"/>
          </p:nvPr>
        </p:nvSpPr>
        <p:spPr>
          <a:xfrm>
            <a:off x="6419041" y="2952454"/>
            <a:ext cx="1866600" cy="5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1" name="Google Shape;261;p34"/>
          <p:cNvSpPr txBox="1"/>
          <p:nvPr>
            <p:ph idx="15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_1_1_1_1_1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5"/>
          <p:cNvGrpSpPr/>
          <p:nvPr/>
        </p:nvGrpSpPr>
        <p:grpSpPr>
          <a:xfrm>
            <a:off x="-385950" y="-217100"/>
            <a:ext cx="9915906" cy="5577702"/>
            <a:chOff x="-385950" y="-217100"/>
            <a:chExt cx="9915906" cy="5577702"/>
          </a:xfrm>
        </p:grpSpPr>
        <p:pic>
          <p:nvPicPr>
            <p:cNvPr id="264" name="Google Shape;264;p3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5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85950" y="-217100"/>
              <a:ext cx="9915906" cy="5577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_1_1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6"/>
          <p:cNvGrpSpPr/>
          <p:nvPr/>
        </p:nvGrpSpPr>
        <p:grpSpPr>
          <a:xfrm>
            <a:off x="-356275" y="-200400"/>
            <a:ext cx="9856545" cy="5544304"/>
            <a:chOff x="-356275" y="-200400"/>
            <a:chExt cx="9856545" cy="5544304"/>
          </a:xfrm>
        </p:grpSpPr>
        <p:pic>
          <p:nvPicPr>
            <p:cNvPr id="268" name="Google Shape;268;p3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6"/>
            <p:cNvPicPr preferRelativeResize="0"/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-356275" y="-200400"/>
              <a:ext cx="9856545" cy="55443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_1_1_1_1_1_1_1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37"/>
          <p:cNvGrpSpPr/>
          <p:nvPr/>
        </p:nvGrpSpPr>
        <p:grpSpPr>
          <a:xfrm>
            <a:off x="-326575" y="-183700"/>
            <a:ext cx="9797145" cy="5510896"/>
            <a:chOff x="-326575" y="-183700"/>
            <a:chExt cx="9797145" cy="5510896"/>
          </a:xfrm>
        </p:grpSpPr>
        <p:pic>
          <p:nvPicPr>
            <p:cNvPr id="272" name="Google Shape;272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7"/>
            <p:cNvPicPr preferRelativeResize="0"/>
            <p:nvPr/>
          </p:nvPicPr>
          <p:blipFill>
            <a:blip r:embed="rId3">
              <a:alphaModFix amt="52000"/>
            </a:blip>
            <a:stretch>
              <a:fillRect/>
            </a:stretch>
          </p:blipFill>
          <p:spPr>
            <a:xfrm>
              <a:off x="-326575" y="-183700"/>
              <a:ext cx="9797145" cy="5510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 amt="60000"/>
          </a:blip>
          <a:srcRect b="10556" l="0" r="0" t="10548"/>
          <a:stretch/>
        </p:blipFill>
        <p:spPr>
          <a:xfrm>
            <a:off x="-281099" y="-167000"/>
            <a:ext cx="9706228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193948" y="189002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4807295" y="1890025"/>
            <a:ext cx="31008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 txBox="1"/>
          <p:nvPr>
            <p:ph type="title"/>
          </p:nvPr>
        </p:nvSpPr>
        <p:spPr>
          <a:xfrm>
            <a:off x="1187955" y="15718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5"/>
          <p:cNvSpPr txBox="1"/>
          <p:nvPr>
            <p:ph idx="3" type="title"/>
          </p:nvPr>
        </p:nvSpPr>
        <p:spPr>
          <a:xfrm>
            <a:off x="4801302" y="1571859"/>
            <a:ext cx="1658700" cy="30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5"/>
          <p:cNvSpPr txBox="1"/>
          <p:nvPr>
            <p:ph idx="4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 amt="58000"/>
          </a:blip>
          <a:srcRect b="10870" l="0" r="0" t="10870"/>
          <a:stretch/>
        </p:blipFill>
        <p:spPr>
          <a:xfrm>
            <a:off x="-281099" y="-167000"/>
            <a:ext cx="9706231" cy="54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3">
            <a:alphaModFix amt="60000"/>
          </a:blip>
          <a:srcRect b="10535" l="0" r="0" t="10543"/>
          <a:stretch/>
        </p:blipFill>
        <p:spPr>
          <a:xfrm>
            <a:off x="-408200" y="-147800"/>
            <a:ext cx="9803429" cy="542134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57900" y="1660548"/>
            <a:ext cx="4172100" cy="20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51" name="Google Shape;51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7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 amt="56000"/>
          </a:blip>
          <a:srcRect b="11531" l="0" r="0" t="11539"/>
          <a:stretch/>
        </p:blipFill>
        <p:spPr>
          <a:xfrm>
            <a:off x="-408200" y="-147800"/>
            <a:ext cx="9803430" cy="542134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2482800" y="1105650"/>
            <a:ext cx="41784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3000"/>
              <a:buFont typeface="Barlow Condensed"/>
              <a:buNone/>
              <a:defRPr sz="3000">
                <a:solidFill>
                  <a:srgbClr val="1D262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800"/>
              <a:buFont typeface="Barlow"/>
              <a:buChar char="●"/>
              <a:defRPr sz="1800"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○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■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●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○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■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●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400"/>
              <a:buFont typeface="Barlow"/>
              <a:buChar char="○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400"/>
              <a:buFont typeface="Barlow"/>
              <a:buChar char="■"/>
              <a:defRPr>
                <a:solidFill>
                  <a:srgbClr val="1D262D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lendly.com/angelaprice/fall-college-advising-senior-appointment?back=1&amp;month=2023-0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pp.informedk12.com/link_campaigns/counselor-letter-of-recommendation-request-form-2023-24?token=A9JzVAwGZpeEdxaLhj2scr2v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ctrTitle"/>
          </p:nvPr>
        </p:nvSpPr>
        <p:spPr>
          <a:xfrm>
            <a:off x="1459675" y="1431025"/>
            <a:ext cx="6398400" cy="27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Barlow Condensed"/>
                <a:ea typeface="Barlow Condensed"/>
                <a:cs typeface="Barlow Condensed"/>
                <a:sym typeface="Barlow Condensed"/>
              </a:rPr>
              <a:t>COUNSELOR </a:t>
            </a:r>
            <a:endParaRPr sz="4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Barlow Condensed"/>
                <a:ea typeface="Barlow Condensed"/>
                <a:cs typeface="Barlow Condensed"/>
                <a:sym typeface="Barlow Condensed"/>
              </a:rPr>
              <a:t>LETTER OF RECOMMENDATION WORKSHOP</a:t>
            </a:r>
            <a:endParaRPr sz="47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Barlow Condensed"/>
                <a:ea typeface="Barlow Condensed"/>
                <a:cs typeface="Barlow Condensed"/>
                <a:sym typeface="Barlow Condensed"/>
              </a:rPr>
              <a:t>2024-2025</a:t>
            </a:r>
            <a:endParaRPr sz="3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9" name="Google Shape;279;p38"/>
          <p:cNvSpPr txBox="1"/>
          <p:nvPr>
            <p:ph idx="2" type="subTitle"/>
          </p:nvPr>
        </p:nvSpPr>
        <p:spPr>
          <a:xfrm>
            <a:off x="3212975" y="955023"/>
            <a:ext cx="2718000" cy="24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LOS ALTOS HIGH SCHOOL</a:t>
            </a:r>
            <a:r>
              <a:rPr lang="en"/>
              <a:t> -</a:t>
            </a:r>
            <a:endParaRPr/>
          </a:p>
        </p:txBody>
      </p:sp>
      <p:cxnSp>
        <p:nvCxnSpPr>
          <p:cNvPr id="280" name="Google Shape;280;p38"/>
          <p:cNvCxnSpPr/>
          <p:nvPr/>
        </p:nvCxnSpPr>
        <p:spPr>
          <a:xfrm>
            <a:off x="1659775" y="1431016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8"/>
          <p:cNvCxnSpPr/>
          <p:nvPr/>
        </p:nvCxnSpPr>
        <p:spPr>
          <a:xfrm>
            <a:off x="1659775" y="4220741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2700" y="3326075"/>
            <a:ext cx="1407875" cy="14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 LETTER OF REC REQUEST</a:t>
            </a:r>
            <a:endParaRPr/>
          </a:p>
        </p:txBody>
      </p:sp>
      <p:sp>
        <p:nvSpPr>
          <p:cNvPr id="369" name="Google Shape;369;p47"/>
          <p:cNvSpPr txBox="1"/>
          <p:nvPr>
            <p:ph idx="1" type="body"/>
          </p:nvPr>
        </p:nvSpPr>
        <p:spPr>
          <a:xfrm>
            <a:off x="1415100" y="1431951"/>
            <a:ext cx="4172100" cy="28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Can I still add more colleges after I submit my letter of rec request? </a:t>
            </a:r>
            <a:r>
              <a:rPr b="1" lang="en" sz="1500">
                <a:solidFill>
                  <a:schemeClr val="accent1"/>
                </a:solidFill>
              </a:rPr>
              <a:t>Yes, and...</a:t>
            </a:r>
            <a:endParaRPr b="1" sz="1500">
              <a:solidFill>
                <a:schemeClr val="accent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Tell your counselor ASAP </a:t>
            </a:r>
            <a:r>
              <a:rPr lang="en" sz="1500" u="sng"/>
              <a:t>if you first college deadline changes</a:t>
            </a:r>
            <a:endParaRPr sz="1500" u="sng"/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Be sure to change on Common App </a:t>
            </a:r>
            <a:r>
              <a:rPr b="1" lang="en" sz="1500"/>
              <a:t>and</a:t>
            </a:r>
            <a:r>
              <a:rPr lang="en" sz="1500"/>
              <a:t> Naviance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The College &amp; Career Center sends scholarship &amp; visit info to you based on your list - we don’t want you to miss out on events!</a:t>
            </a:r>
            <a:endParaRPr sz="1500"/>
          </a:p>
        </p:txBody>
      </p:sp>
      <p:grpSp>
        <p:nvGrpSpPr>
          <p:cNvPr id="370" name="Google Shape;370;p47"/>
          <p:cNvGrpSpPr/>
          <p:nvPr/>
        </p:nvGrpSpPr>
        <p:grpSpPr>
          <a:xfrm>
            <a:off x="6404004" y="2337872"/>
            <a:ext cx="1443642" cy="1663561"/>
            <a:chOff x="1333682" y="3344330"/>
            <a:chExt cx="271213" cy="383088"/>
          </a:xfrm>
        </p:grpSpPr>
        <p:sp>
          <p:nvSpPr>
            <p:cNvPr id="371" name="Google Shape;371;p47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7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7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7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7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7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7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7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7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7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7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2" name="Google Shape;382;p47"/>
          <p:cNvCxnSpPr/>
          <p:nvPr/>
        </p:nvCxnSpPr>
        <p:spPr>
          <a:xfrm flipH="1" rot="10800000">
            <a:off x="1415100" y="1364178"/>
            <a:ext cx="4383600" cy="1080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47"/>
          <p:cNvCxnSpPr/>
          <p:nvPr/>
        </p:nvCxnSpPr>
        <p:spPr>
          <a:xfrm flipH="1" rot="10800000">
            <a:off x="1415100" y="4516228"/>
            <a:ext cx="4383600" cy="1080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 LETTER OF REC REQUEST</a:t>
            </a:r>
            <a:endParaRPr/>
          </a:p>
        </p:txBody>
      </p:sp>
      <p:sp>
        <p:nvSpPr>
          <p:cNvPr id="389" name="Google Shape;389;p48"/>
          <p:cNvSpPr txBox="1"/>
          <p:nvPr>
            <p:ph idx="1" type="body"/>
          </p:nvPr>
        </p:nvSpPr>
        <p:spPr>
          <a:xfrm>
            <a:off x="1341575" y="1431950"/>
            <a:ext cx="54336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/>
              <a:t>Fall/Winter: </a:t>
            </a:r>
            <a:endParaRPr b="1" sz="1700" u="sng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Counselor submits LOR, Secondary Report, transcript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/>
              <a:t>End of January:</a:t>
            </a:r>
            <a:endParaRPr b="1" sz="1700" u="sng"/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Counselor submits MidYear Report &amp; midyear transcript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 u="sng"/>
              <a:t>June/July:</a:t>
            </a:r>
            <a:endParaRPr b="1" sz="1700" u="sng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Student requests final transcript in Naviance (sr.checkout)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Counselor completes Final Report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Registar submits final transcript/report</a:t>
            </a:r>
            <a:endParaRPr sz="1500"/>
          </a:p>
        </p:txBody>
      </p:sp>
      <p:grpSp>
        <p:nvGrpSpPr>
          <p:cNvPr id="390" name="Google Shape;390;p48"/>
          <p:cNvGrpSpPr/>
          <p:nvPr/>
        </p:nvGrpSpPr>
        <p:grpSpPr>
          <a:xfrm>
            <a:off x="6775429" y="1583797"/>
            <a:ext cx="1443642" cy="1663561"/>
            <a:chOff x="1333682" y="3344330"/>
            <a:chExt cx="271213" cy="383088"/>
          </a:xfrm>
        </p:grpSpPr>
        <p:sp>
          <p:nvSpPr>
            <p:cNvPr id="391" name="Google Shape;391;p48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8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8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8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8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8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8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8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8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8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8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02" name="Google Shape;402;p48"/>
          <p:cNvCxnSpPr/>
          <p:nvPr/>
        </p:nvCxnSpPr>
        <p:spPr>
          <a:xfrm flipH="1" rot="10800000">
            <a:off x="1415100" y="1364178"/>
            <a:ext cx="4383600" cy="1080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48"/>
          <p:cNvCxnSpPr/>
          <p:nvPr/>
        </p:nvCxnSpPr>
        <p:spPr>
          <a:xfrm flipH="1" rot="10800000">
            <a:off x="1415100" y="4516228"/>
            <a:ext cx="4383600" cy="1080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49"/>
          <p:cNvCxnSpPr/>
          <p:nvPr/>
        </p:nvCxnSpPr>
        <p:spPr>
          <a:xfrm>
            <a:off x="1659750" y="1202303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49"/>
          <p:cNvCxnSpPr/>
          <p:nvPr/>
        </p:nvCxnSpPr>
        <p:spPr>
          <a:xfrm>
            <a:off x="1659775" y="44345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49"/>
          <p:cNvSpPr txBox="1"/>
          <p:nvPr/>
        </p:nvSpPr>
        <p:spPr>
          <a:xfrm>
            <a:off x="1927650" y="419225"/>
            <a:ext cx="528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COLLEGE APPLICATION QUICK GUIDE</a:t>
            </a:r>
            <a:endParaRPr sz="3000">
              <a:solidFill>
                <a:schemeClr val="hlink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11" name="Google Shape;411;p49"/>
          <p:cNvSpPr/>
          <p:nvPr/>
        </p:nvSpPr>
        <p:spPr>
          <a:xfrm>
            <a:off x="7137700" y="380750"/>
            <a:ext cx="1564002" cy="1435050"/>
          </a:xfrm>
          <a:prstGeom prst="irregularSeal1">
            <a:avLst/>
          </a:prstGeom>
          <a:solidFill>
            <a:schemeClr val="accent2"/>
          </a:solidFill>
          <a:ln cap="flat" cmpd="sng" w="2857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9"/>
          <p:cNvSpPr txBox="1"/>
          <p:nvPr/>
        </p:nvSpPr>
        <p:spPr>
          <a:xfrm>
            <a:off x="7683050" y="898175"/>
            <a:ext cx="7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NEW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413" name="Google Shape;41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850" y="1418575"/>
            <a:ext cx="3040548" cy="25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9"/>
          <p:cNvSpPr/>
          <p:nvPr/>
        </p:nvSpPr>
        <p:spPr>
          <a:xfrm>
            <a:off x="362475" y="2650350"/>
            <a:ext cx="1064100" cy="57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B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5" name="Google Shape;41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750" y="1411050"/>
            <a:ext cx="2913100" cy="267817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9"/>
          <p:cNvSpPr/>
          <p:nvPr/>
        </p:nvSpPr>
        <p:spPr>
          <a:xfrm flipH="1">
            <a:off x="7773325" y="3583350"/>
            <a:ext cx="1064100" cy="57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B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450"/>
            <a:ext cx="8991601" cy="486460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0"/>
          <p:cNvSpPr/>
          <p:nvPr/>
        </p:nvSpPr>
        <p:spPr>
          <a:xfrm rot="10800000">
            <a:off x="6965175" y="2921950"/>
            <a:ext cx="1558800" cy="38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6B6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0"/>
          <p:cNvSpPr/>
          <p:nvPr/>
        </p:nvSpPr>
        <p:spPr>
          <a:xfrm>
            <a:off x="5707550" y="267475"/>
            <a:ext cx="3336120" cy="1981206"/>
          </a:xfrm>
          <a:prstGeom prst="irregularSeal1">
            <a:avLst/>
          </a:prstGeom>
          <a:solidFill>
            <a:schemeClr val="accent2"/>
          </a:solidFill>
          <a:ln cap="flat" cmpd="sng" w="2857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0"/>
          <p:cNvSpPr txBox="1"/>
          <p:nvPr/>
        </p:nvSpPr>
        <p:spPr>
          <a:xfrm>
            <a:off x="6570920" y="950263"/>
            <a:ext cx="171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Condensed"/>
                <a:ea typeface="Barlow Condensed"/>
                <a:cs typeface="Barlow Condensed"/>
                <a:sym typeface="Barlow Condensed"/>
              </a:rPr>
              <a:t>APPLICATION ROUND DETERMINES DEADLINE</a:t>
            </a:r>
            <a:endParaRPr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1"/>
          <p:cNvSpPr txBox="1"/>
          <p:nvPr>
            <p:ph idx="8" type="title"/>
          </p:nvPr>
        </p:nvSpPr>
        <p:spPr>
          <a:xfrm>
            <a:off x="1525950" y="655550"/>
            <a:ext cx="60921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NOW?</a:t>
            </a:r>
            <a:endParaRPr/>
          </a:p>
        </p:txBody>
      </p:sp>
      <p:sp>
        <p:nvSpPr>
          <p:cNvPr id="430" name="Google Shape;430;p51"/>
          <p:cNvSpPr txBox="1"/>
          <p:nvPr>
            <p:ph idx="4294967295" type="subTitle"/>
          </p:nvPr>
        </p:nvSpPr>
        <p:spPr>
          <a:xfrm>
            <a:off x="1659775" y="1680525"/>
            <a:ext cx="5958300" cy="23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Ask max 2 teachers for a letter of rec</a:t>
            </a:r>
            <a:endParaRPr sz="1500"/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Create college application accounts  (UC, Common App, etc.)</a:t>
            </a:r>
            <a:endParaRPr sz="1500"/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UC</a:t>
            </a:r>
            <a:r>
              <a:rPr lang="en" sz="15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application opened on Aug 1 for Fall 2023 applications</a:t>
            </a:r>
            <a:endParaRPr sz="150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Add colleges to your “Colleges I’m Applying To” list in Naviance</a:t>
            </a:r>
            <a:endParaRPr sz="1500"/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Complete the Counselor Letter of Recommendation Request</a:t>
            </a:r>
            <a:endParaRPr sz="1500"/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Start drafting college essays, especially for Nov. 1 deadlines</a:t>
            </a:r>
            <a:endParaRPr sz="1500">
              <a:solidFill>
                <a:srgbClr val="FF6B65"/>
              </a:solidFill>
            </a:endParaRPr>
          </a:p>
        </p:txBody>
      </p:sp>
      <p:cxnSp>
        <p:nvCxnSpPr>
          <p:cNvPr id="431" name="Google Shape;431;p51"/>
          <p:cNvCxnSpPr/>
          <p:nvPr/>
        </p:nvCxnSpPr>
        <p:spPr>
          <a:xfrm>
            <a:off x="1659775" y="160432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51"/>
          <p:cNvCxnSpPr/>
          <p:nvPr/>
        </p:nvCxnSpPr>
        <p:spPr>
          <a:xfrm>
            <a:off x="1659775" y="44535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51"/>
          <p:cNvSpPr txBox="1"/>
          <p:nvPr/>
        </p:nvSpPr>
        <p:spPr>
          <a:xfrm>
            <a:off x="1482775" y="3878900"/>
            <a:ext cx="6312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rgbClr val="FF6B65"/>
                </a:solidFill>
                <a:latin typeface="Barlow"/>
                <a:ea typeface="Barlow"/>
                <a:cs typeface="Barlow"/>
                <a:sym typeface="Barlow"/>
              </a:rPr>
              <a:t>Go to the College &amp; Career Center for support!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"/>
          <p:cNvSpPr txBox="1"/>
          <p:nvPr>
            <p:ph type="title"/>
          </p:nvPr>
        </p:nvSpPr>
        <p:spPr>
          <a:xfrm>
            <a:off x="1974300" y="606925"/>
            <a:ext cx="51954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NAVIANCE</a:t>
            </a:r>
            <a:endParaRPr/>
          </a:p>
        </p:txBody>
      </p:sp>
      <p:sp>
        <p:nvSpPr>
          <p:cNvPr id="439" name="Google Shape;439;p52"/>
          <p:cNvSpPr txBox="1"/>
          <p:nvPr>
            <p:ph idx="1" type="body"/>
          </p:nvPr>
        </p:nvSpPr>
        <p:spPr>
          <a:xfrm>
            <a:off x="3687000" y="1547450"/>
            <a:ext cx="17700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/>
              <a:t>USE IT</a:t>
            </a:r>
            <a:endParaRPr b="1" sz="2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440" name="Google Shape;44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75" y="2487963"/>
            <a:ext cx="20288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650" y="4063197"/>
            <a:ext cx="1770076" cy="6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3"/>
          <p:cNvSpPr txBox="1"/>
          <p:nvPr>
            <p:ph idx="6"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PLATFORMS</a:t>
            </a:r>
            <a:endParaRPr/>
          </a:p>
        </p:txBody>
      </p:sp>
      <p:sp>
        <p:nvSpPr>
          <p:cNvPr id="447" name="Google Shape;447;p53"/>
          <p:cNvSpPr txBox="1"/>
          <p:nvPr>
            <p:ph idx="3" type="subTitle"/>
          </p:nvPr>
        </p:nvSpPr>
        <p:spPr>
          <a:xfrm>
            <a:off x="5014625" y="1857425"/>
            <a:ext cx="3237000" cy="1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Apply to many  private colleges &amp; some out-of-state public colleges using one application</a:t>
            </a:r>
            <a:endParaRPr sz="1600"/>
          </a:p>
        </p:txBody>
      </p:sp>
      <p:pic>
        <p:nvPicPr>
          <p:cNvPr id="448" name="Google Shape;44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625" y="1669213"/>
            <a:ext cx="2969376" cy="11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987" y="3540575"/>
            <a:ext cx="1710701" cy="8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081" y="3413775"/>
            <a:ext cx="1592317" cy="10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3"/>
          <p:cNvSpPr/>
          <p:nvPr/>
        </p:nvSpPr>
        <p:spPr>
          <a:xfrm>
            <a:off x="4377450" y="2225200"/>
            <a:ext cx="462000" cy="255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 txBox="1"/>
          <p:nvPr>
            <p:ph type="title"/>
          </p:nvPr>
        </p:nvSpPr>
        <p:spPr>
          <a:xfrm>
            <a:off x="2771850" y="540677"/>
            <a:ext cx="34236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FERPA WAIVER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57" name="Google Shape;457;p54"/>
          <p:cNvSpPr txBox="1"/>
          <p:nvPr>
            <p:ph idx="2" type="title"/>
          </p:nvPr>
        </p:nvSpPr>
        <p:spPr>
          <a:xfrm>
            <a:off x="1494750" y="1301627"/>
            <a:ext cx="1443300" cy="13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  </a:t>
            </a:r>
            <a:r>
              <a:rPr lang="en" sz="7200"/>
              <a:t>1</a:t>
            </a:r>
            <a:endParaRPr sz="7200"/>
          </a:p>
        </p:txBody>
      </p:sp>
      <p:sp>
        <p:nvSpPr>
          <p:cNvPr id="458" name="Google Shape;458;p54"/>
          <p:cNvSpPr txBox="1"/>
          <p:nvPr>
            <p:ph idx="1" type="subTitle"/>
          </p:nvPr>
        </p:nvSpPr>
        <p:spPr>
          <a:xfrm>
            <a:off x="2680075" y="1657883"/>
            <a:ext cx="32469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at least one college to your Common App list</a:t>
            </a:r>
            <a:endParaRPr/>
          </a:p>
        </p:txBody>
      </p:sp>
      <p:cxnSp>
        <p:nvCxnSpPr>
          <p:cNvPr id="459" name="Google Shape;459;p54"/>
          <p:cNvCxnSpPr/>
          <p:nvPr/>
        </p:nvCxnSpPr>
        <p:spPr>
          <a:xfrm>
            <a:off x="1659775" y="137572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54"/>
          <p:cNvCxnSpPr/>
          <p:nvPr/>
        </p:nvCxnSpPr>
        <p:spPr>
          <a:xfrm>
            <a:off x="1659775" y="42249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" name="Google Shape;461;p54"/>
          <p:cNvSpPr txBox="1"/>
          <p:nvPr>
            <p:ph idx="2" type="title"/>
          </p:nvPr>
        </p:nvSpPr>
        <p:spPr>
          <a:xfrm>
            <a:off x="2163100" y="2062277"/>
            <a:ext cx="1443300" cy="13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  </a:t>
            </a:r>
            <a:r>
              <a:rPr lang="en" sz="7200"/>
              <a:t>2</a:t>
            </a:r>
            <a:endParaRPr sz="7200"/>
          </a:p>
        </p:txBody>
      </p:sp>
      <p:sp>
        <p:nvSpPr>
          <p:cNvPr id="462" name="Google Shape;462;p54"/>
          <p:cNvSpPr txBox="1"/>
          <p:nvPr>
            <p:ph idx="1" type="subTitle"/>
          </p:nvPr>
        </p:nvSpPr>
        <p:spPr>
          <a:xfrm>
            <a:off x="3408525" y="2570933"/>
            <a:ext cx="32469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Education section</a:t>
            </a:r>
            <a:endParaRPr/>
          </a:p>
        </p:txBody>
      </p:sp>
      <p:sp>
        <p:nvSpPr>
          <p:cNvPr id="463" name="Google Shape;463;p54"/>
          <p:cNvSpPr txBox="1"/>
          <p:nvPr>
            <p:ph idx="2" type="title"/>
          </p:nvPr>
        </p:nvSpPr>
        <p:spPr>
          <a:xfrm>
            <a:off x="2938050" y="2822927"/>
            <a:ext cx="1443300" cy="13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3</a:t>
            </a:r>
            <a:endParaRPr sz="7200"/>
          </a:p>
        </p:txBody>
      </p:sp>
      <p:sp>
        <p:nvSpPr>
          <p:cNvPr id="464" name="Google Shape;464;p54"/>
          <p:cNvSpPr txBox="1"/>
          <p:nvPr>
            <p:ph idx="1" type="subTitle"/>
          </p:nvPr>
        </p:nvSpPr>
        <p:spPr>
          <a:xfrm>
            <a:off x="3887800" y="3255383"/>
            <a:ext cx="32469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</a:t>
            </a:r>
            <a:r>
              <a:rPr lang="en"/>
              <a:t> the </a:t>
            </a:r>
            <a:r>
              <a:rPr b="1" lang="en"/>
              <a:t>Release Authorization for FERPA</a:t>
            </a:r>
            <a:endParaRPr b="1"/>
          </a:p>
        </p:txBody>
      </p:sp>
      <p:pic>
        <p:nvPicPr>
          <p:cNvPr id="465" name="Google Shape;46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450" y="3690677"/>
            <a:ext cx="23812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55"/>
          <p:cNvGrpSpPr/>
          <p:nvPr/>
        </p:nvGrpSpPr>
        <p:grpSpPr>
          <a:xfrm>
            <a:off x="2285660" y="599275"/>
            <a:ext cx="4295491" cy="3849201"/>
            <a:chOff x="1218860" y="599275"/>
            <a:chExt cx="4295491" cy="3849201"/>
          </a:xfrm>
        </p:grpSpPr>
        <p:pic>
          <p:nvPicPr>
            <p:cNvPr id="471" name="Google Shape;471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13325" y="599275"/>
              <a:ext cx="4201026" cy="3849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55"/>
            <p:cNvSpPr/>
            <p:nvPr/>
          </p:nvSpPr>
          <p:spPr>
            <a:xfrm rot="-2700000">
              <a:off x="1241590" y="1238200"/>
              <a:ext cx="467539" cy="257953"/>
            </a:xfrm>
            <a:prstGeom prst="chevron">
              <a:avLst>
                <a:gd fmla="val 50000" name="adj"/>
              </a:avLst>
            </a:prstGeom>
            <a:solidFill>
              <a:srgbClr val="FF6B6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5"/>
            <p:cNvSpPr/>
            <p:nvPr/>
          </p:nvSpPr>
          <p:spPr>
            <a:xfrm rot="-8100000">
              <a:off x="1857226" y="2755134"/>
              <a:ext cx="512935" cy="257953"/>
            </a:xfrm>
            <a:prstGeom prst="chevron">
              <a:avLst>
                <a:gd fmla="val 50000" name="adj"/>
              </a:avLst>
            </a:prstGeom>
            <a:solidFill>
              <a:srgbClr val="FF6B65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4" name="Google Shape;47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275" y="356150"/>
            <a:ext cx="1692769" cy="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6"/>
          <p:cNvSpPr txBox="1"/>
          <p:nvPr>
            <p:ph idx="4294967295" type="title"/>
          </p:nvPr>
        </p:nvSpPr>
        <p:spPr>
          <a:xfrm>
            <a:off x="1029600" y="1669000"/>
            <a:ext cx="7084800" cy="216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&amp; Career Center </a:t>
            </a:r>
            <a:endParaRPr b="1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1:1 College Advising with Ms. Price  (Apt.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Link</a:t>
            </a:r>
            <a:r>
              <a:rPr b="1" lang="en"/>
              <a:t>)</a:t>
            </a:r>
            <a:endParaRPr b="1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ACT Workshops- sign up on Teachmore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80" name="Google Shape;480;p56"/>
          <p:cNvSpPr txBox="1"/>
          <p:nvPr>
            <p:ph idx="4294967295" type="title"/>
          </p:nvPr>
        </p:nvSpPr>
        <p:spPr>
          <a:xfrm>
            <a:off x="1974300" y="395825"/>
            <a:ext cx="51954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FALL COLLEGE SUPPORT</a:t>
            </a:r>
            <a:endParaRPr sz="3700"/>
          </a:p>
        </p:txBody>
      </p:sp>
      <p:sp>
        <p:nvSpPr>
          <p:cNvPr id="481" name="Google Shape;481;p56"/>
          <p:cNvSpPr txBox="1"/>
          <p:nvPr/>
        </p:nvSpPr>
        <p:spPr>
          <a:xfrm>
            <a:off x="-1578375" y="3370550"/>
            <a:ext cx="751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ADMISSION</a:t>
            </a:r>
            <a:r>
              <a:rPr lang="en"/>
              <a:t> FACTORS</a:t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 flipH="1">
            <a:off x="1315704" y="1349963"/>
            <a:ext cx="179400" cy="179400"/>
          </a:xfrm>
          <a:prstGeom prst="rtTriangle">
            <a:avLst/>
          </a:prstGeom>
          <a:solidFill>
            <a:srgbClr val="F8C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9" name="Google Shape;289;p39"/>
          <p:cNvSpPr/>
          <p:nvPr/>
        </p:nvSpPr>
        <p:spPr>
          <a:xfrm flipH="1">
            <a:off x="1345604" y="3670238"/>
            <a:ext cx="179400" cy="179400"/>
          </a:xfrm>
          <a:prstGeom prst="rtTriangle">
            <a:avLst/>
          </a:prstGeom>
          <a:solidFill>
            <a:srgbClr val="C1E1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0" name="Google Shape;290;p39"/>
          <p:cNvSpPr txBox="1"/>
          <p:nvPr/>
        </p:nvSpPr>
        <p:spPr>
          <a:xfrm>
            <a:off x="1495100" y="1349975"/>
            <a:ext cx="6562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arlow"/>
                <a:ea typeface="Barlow"/>
                <a:cs typeface="Barlow"/>
                <a:sym typeface="Barlow"/>
              </a:rPr>
              <a:t>Colleges &amp; universities may consider the following factors for admission:</a:t>
            </a:r>
            <a:endParaRPr sz="15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1525000" y="1978800"/>
            <a:ext cx="31143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Rigor of coursework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Grades &amp; GPA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SAT/ACT results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Extracurricular activities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2" name="Google Shape;292;p39"/>
          <p:cNvSpPr txBox="1"/>
          <p:nvPr/>
        </p:nvSpPr>
        <p:spPr>
          <a:xfrm>
            <a:off x="4639300" y="1978350"/>
            <a:ext cx="32571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Civic engagement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Interview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lang="en" sz="1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Application questions/essay</a:t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"/>
              <a:buChar char="●"/>
            </a:pPr>
            <a:r>
              <a:rPr b="1" lang="en" sz="1500">
                <a:solidFill>
                  <a:schemeClr val="dk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Teacher &amp; counselor recommendations</a:t>
            </a:r>
            <a:endParaRPr b="1" sz="1500">
              <a:solidFill>
                <a:schemeClr val="dk1"/>
              </a:solidFill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1525000" y="3670250"/>
            <a:ext cx="65625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Barlow"/>
                <a:ea typeface="Barlow"/>
                <a:cs typeface="Barlow"/>
                <a:sym typeface="Barlow"/>
              </a:rPr>
              <a:t>Check each college/university website for details on specific admission criteria</a:t>
            </a:r>
            <a:endParaRPr sz="15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7"/>
          <p:cNvSpPr txBox="1"/>
          <p:nvPr>
            <p:ph idx="4294967295" type="title"/>
          </p:nvPr>
        </p:nvSpPr>
        <p:spPr>
          <a:xfrm>
            <a:off x="1621200" y="299450"/>
            <a:ext cx="5901600" cy="14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QUESTIONS</a:t>
            </a:r>
            <a:endParaRPr sz="10000"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pic>
        <p:nvPicPr>
          <p:cNvPr id="487" name="Google Shape;48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225" y="1861550"/>
            <a:ext cx="3129550" cy="31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ctrTitle"/>
          </p:nvPr>
        </p:nvSpPr>
        <p:spPr>
          <a:xfrm>
            <a:off x="2114250" y="226325"/>
            <a:ext cx="4915500" cy="1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arlow Condensed"/>
                <a:ea typeface="Barlow Condensed"/>
                <a:cs typeface="Barlow Condensed"/>
                <a:sym typeface="Barlow Condensed"/>
              </a:rPr>
              <a:t>LETTERS OF RECOMMENDATION</a:t>
            </a:r>
            <a:endParaRPr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9" name="Google Shape;299;p40"/>
          <p:cNvSpPr txBox="1"/>
          <p:nvPr>
            <p:ph idx="1" type="subTitle"/>
          </p:nvPr>
        </p:nvSpPr>
        <p:spPr>
          <a:xfrm>
            <a:off x="1659775" y="1223325"/>
            <a:ext cx="5824500" cy="29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Required by most private 4-year colleges &amp; Common App schools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UC/CSUs do NOT </a:t>
            </a:r>
            <a:r>
              <a:rPr lang="en" sz="1500"/>
              <a:t>accept letters*, nor do most out-of-state public colleges</a:t>
            </a:r>
            <a:endParaRPr sz="1500"/>
          </a:p>
          <a:p>
            <a:pPr indent="-3111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i="1" lang="en" sz="1300"/>
              <a:t>*UC Berkeley may request recommendations from some students after applications have been submitted</a:t>
            </a:r>
            <a:endParaRPr i="1" sz="13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Typically 1-3 letters are required from teachers &amp; counselor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○"/>
            </a:pPr>
            <a:r>
              <a:rPr lang="en" sz="1500"/>
              <a:t>Some colleges also accept a supplemental letter from a boss, coach, etc.</a:t>
            </a:r>
            <a:endParaRPr sz="1500"/>
          </a:p>
        </p:txBody>
      </p:sp>
      <p:cxnSp>
        <p:nvCxnSpPr>
          <p:cNvPr id="300" name="Google Shape;300;p40"/>
          <p:cNvCxnSpPr/>
          <p:nvPr/>
        </p:nvCxnSpPr>
        <p:spPr>
          <a:xfrm>
            <a:off x="1659775" y="122332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40"/>
          <p:cNvCxnSpPr/>
          <p:nvPr/>
        </p:nvCxnSpPr>
        <p:spPr>
          <a:xfrm>
            <a:off x="1659775" y="43011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2114250" y="416025"/>
            <a:ext cx="4915500" cy="1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arlow Condensed"/>
                <a:ea typeface="Barlow Condensed"/>
                <a:cs typeface="Barlow Condensed"/>
                <a:sym typeface="Barlow Condensed"/>
              </a:rPr>
              <a:t>TEACHER</a:t>
            </a:r>
            <a:r>
              <a:rPr lang="en" sz="3000">
                <a:latin typeface="Barlow Condensed"/>
                <a:ea typeface="Barlow Condensed"/>
                <a:cs typeface="Barlow Condensed"/>
                <a:sym typeface="Barlow Condensed"/>
              </a:rPr>
              <a:t> LETTERS OF RECOMMENDATION</a:t>
            </a:r>
            <a:endParaRPr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1659775" y="1604325"/>
            <a:ext cx="5824500" cy="24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Separate from the counselor letter of rec process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Teachers have their own deadlines &amp; requirements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Teachers use Naviance to send their letters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Do not use the “recommender” feature in </a:t>
            </a:r>
            <a:r>
              <a:rPr b="1" i="1" lang="en" sz="1500">
                <a:solidFill>
                  <a:schemeClr val="dk1"/>
                </a:solidFill>
              </a:rPr>
              <a:t>Common App </a:t>
            </a:r>
            <a:r>
              <a:rPr b="1" lang="en" sz="1500">
                <a:solidFill>
                  <a:schemeClr val="dk1"/>
                </a:solidFill>
              </a:rPr>
              <a:t>for MVLA teachers/staff</a:t>
            </a:r>
            <a:endParaRPr b="1"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This will break the connection between your Common App &amp; Naviance accounts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308" name="Google Shape;308;p41"/>
          <p:cNvCxnSpPr/>
          <p:nvPr/>
        </p:nvCxnSpPr>
        <p:spPr>
          <a:xfrm>
            <a:off x="1659775" y="152812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41"/>
          <p:cNvCxnSpPr/>
          <p:nvPr/>
        </p:nvCxnSpPr>
        <p:spPr>
          <a:xfrm>
            <a:off x="1659775" y="42249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type="ctrTitle"/>
          </p:nvPr>
        </p:nvSpPr>
        <p:spPr>
          <a:xfrm>
            <a:off x="2114250" y="492225"/>
            <a:ext cx="4915500" cy="1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arlow Condensed"/>
                <a:ea typeface="Barlow Condensed"/>
                <a:cs typeface="Barlow Condensed"/>
                <a:sym typeface="Barlow Condensed"/>
              </a:rPr>
              <a:t>TEACHER LETTERS OF RECOMMENDATION</a:t>
            </a:r>
            <a:endParaRPr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5" name="Google Shape;315;p42"/>
          <p:cNvSpPr txBox="1"/>
          <p:nvPr>
            <p:ph idx="1" type="subTitle"/>
          </p:nvPr>
        </p:nvSpPr>
        <p:spPr>
          <a:xfrm>
            <a:off x="1659775" y="1756725"/>
            <a:ext cx="5824500" cy="24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11th grade teachers preferred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Academic subjects preferred (unless applying for special programs like Visual/Performing Arts colleges)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Ask teachers in person, then add them as recommenders in Naviance once you have synced your Common App account</a:t>
            </a:r>
            <a:endParaRPr sz="1500"/>
          </a:p>
        </p:txBody>
      </p:sp>
      <p:cxnSp>
        <p:nvCxnSpPr>
          <p:cNvPr id="316" name="Google Shape;316;p42"/>
          <p:cNvCxnSpPr/>
          <p:nvPr/>
        </p:nvCxnSpPr>
        <p:spPr>
          <a:xfrm>
            <a:off x="1659775" y="168052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42"/>
          <p:cNvCxnSpPr/>
          <p:nvPr/>
        </p:nvCxnSpPr>
        <p:spPr>
          <a:xfrm>
            <a:off x="1659775" y="38439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type="ctrTitle"/>
          </p:nvPr>
        </p:nvSpPr>
        <p:spPr>
          <a:xfrm>
            <a:off x="2114250" y="378725"/>
            <a:ext cx="4915500" cy="11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arlow Condensed"/>
                <a:ea typeface="Barlow Condensed"/>
                <a:cs typeface="Barlow Condensed"/>
                <a:sym typeface="Barlow Condensed"/>
              </a:rPr>
              <a:t>COUNSELOR LETTER OF RECOMMENDATION</a:t>
            </a:r>
            <a:endParaRPr sz="3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3" name="Google Shape;323;p43"/>
          <p:cNvSpPr txBox="1"/>
          <p:nvPr>
            <p:ph idx="1" type="subTitle"/>
          </p:nvPr>
        </p:nvSpPr>
        <p:spPr>
          <a:xfrm>
            <a:off x="1659775" y="1579050"/>
            <a:ext cx="5824500" cy="19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counselor letter provides a holistic view of the student beyond academics</a:t>
            </a:r>
            <a:endParaRPr sz="1500"/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Letter reflects on:</a:t>
            </a:r>
            <a:endParaRPr sz="1500"/>
          </a:p>
        </p:txBody>
      </p:sp>
      <p:cxnSp>
        <p:nvCxnSpPr>
          <p:cNvPr id="324" name="Google Shape;324;p43"/>
          <p:cNvCxnSpPr/>
          <p:nvPr/>
        </p:nvCxnSpPr>
        <p:spPr>
          <a:xfrm>
            <a:off x="1659775" y="1475903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43"/>
          <p:cNvCxnSpPr/>
          <p:nvPr/>
        </p:nvCxnSpPr>
        <p:spPr>
          <a:xfrm>
            <a:off x="1659750" y="4648603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43"/>
          <p:cNvSpPr txBox="1"/>
          <p:nvPr>
            <p:ph idx="1" type="subTitle"/>
          </p:nvPr>
        </p:nvSpPr>
        <p:spPr>
          <a:xfrm>
            <a:off x="1659750" y="3453175"/>
            <a:ext cx="5824500" cy="9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LAHS counselors use input from personal interactions, teachers, parents, and students all compiled in the </a:t>
            </a:r>
            <a:endParaRPr sz="15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FF6B6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Counselor Letter of Recommendation Request Form</a:t>
            </a:r>
            <a:endParaRPr b="1" sz="1600">
              <a:solidFill>
                <a:srgbClr val="FF6B65"/>
              </a:solidFill>
            </a:endParaRPr>
          </a:p>
        </p:txBody>
      </p:sp>
      <p:graphicFrame>
        <p:nvGraphicFramePr>
          <p:cNvPr id="327" name="Google Shape;327;p43"/>
          <p:cNvGraphicFramePr/>
          <p:nvPr/>
        </p:nvGraphicFramePr>
        <p:xfrm>
          <a:off x="1992650" y="255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{AA9DAB1B-A938-4CE1-AD60-63B70528D8AC}</a:tableStyleId>
              </a:tblPr>
              <a:tblGrid>
                <a:gridCol w="2630000"/>
                <a:gridCol w="3194500"/>
              </a:tblGrid>
              <a:tr h="381000">
                <a:tc>
                  <a:txBody>
                    <a:bodyPr/>
                    <a:lstStyle/>
                    <a:p>
                      <a:pPr indent="-32385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rlow"/>
                        <a:buChar char="○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Academic achievement</a:t>
                      </a:r>
                      <a:endParaRPr sz="15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2385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rlow"/>
                        <a:buChar char="○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Character/attitude</a:t>
                      </a:r>
                      <a:endParaRPr sz="15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2385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rlow"/>
                        <a:buChar char="○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College readiness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rlow"/>
                        <a:buChar char="○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Contributions to community</a:t>
                      </a:r>
                      <a:endParaRPr sz="15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23850" lvl="1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rlow"/>
                        <a:buChar char="○"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Special circumstances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/>
        </p:nvPicPr>
        <p:blipFill rotWithShape="1">
          <a:blip r:embed="rId3">
            <a:alphaModFix/>
          </a:blip>
          <a:srcRect b="19759" l="24772" r="28470" t="15157"/>
          <a:stretch/>
        </p:blipFill>
        <p:spPr>
          <a:xfrm>
            <a:off x="2337013" y="-91850"/>
            <a:ext cx="4133174" cy="30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4"/>
          <p:cNvPicPr preferRelativeResize="0"/>
          <p:nvPr/>
        </p:nvPicPr>
        <p:blipFill rotWithShape="1">
          <a:blip r:embed="rId4">
            <a:alphaModFix/>
          </a:blip>
          <a:srcRect b="29403" l="24920" r="28096" t="24745"/>
          <a:stretch/>
        </p:blipFill>
        <p:spPr>
          <a:xfrm>
            <a:off x="2337025" y="2939150"/>
            <a:ext cx="4133150" cy="216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8" name="Google Shape;338;p45"/>
          <p:cNvCxnSpPr/>
          <p:nvPr/>
        </p:nvCxnSpPr>
        <p:spPr>
          <a:xfrm>
            <a:off x="1659750" y="1202303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45"/>
          <p:cNvCxnSpPr/>
          <p:nvPr/>
        </p:nvCxnSpPr>
        <p:spPr>
          <a:xfrm>
            <a:off x="1659775" y="4434578"/>
            <a:ext cx="5824500" cy="0"/>
          </a:xfrm>
          <a:prstGeom prst="straightConnector1">
            <a:avLst/>
          </a:prstGeom>
          <a:noFill/>
          <a:ln cap="flat" cmpd="sng" w="19050">
            <a:solidFill>
              <a:srgbClr val="F8C2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45"/>
          <p:cNvSpPr txBox="1"/>
          <p:nvPr/>
        </p:nvSpPr>
        <p:spPr>
          <a:xfrm>
            <a:off x="1589875" y="453000"/>
            <a:ext cx="596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COUNSELOR LETTER OF REC QUESTIONNAIRE</a:t>
            </a:r>
            <a:endParaRPr sz="3000">
              <a:solidFill>
                <a:schemeClr val="hlink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41" name="Google Shape;341;p45"/>
          <p:cNvSpPr/>
          <p:nvPr/>
        </p:nvSpPr>
        <p:spPr>
          <a:xfrm>
            <a:off x="6535088" y="1265075"/>
            <a:ext cx="2035314" cy="2214324"/>
          </a:xfrm>
          <a:prstGeom prst="irregularSeal1">
            <a:avLst/>
          </a:prstGeom>
          <a:solidFill>
            <a:schemeClr val="accent2"/>
          </a:solidFill>
          <a:ln cap="flat" cmpd="sng" w="28575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5"/>
          <p:cNvSpPr txBox="1"/>
          <p:nvPr/>
        </p:nvSpPr>
        <p:spPr>
          <a:xfrm>
            <a:off x="7147988" y="1857300"/>
            <a:ext cx="10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Draft all writing in Google Docs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343" name="Google Shape;3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325" y="1023300"/>
            <a:ext cx="3505375" cy="371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/>
          <p:nvPr>
            <p:ph type="title"/>
          </p:nvPr>
        </p:nvSpPr>
        <p:spPr>
          <a:xfrm>
            <a:off x="887700" y="606925"/>
            <a:ext cx="73686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COUNSELOR LETTER OF REC FORM - IMPORTANT DATES</a:t>
            </a:r>
            <a:endParaRPr/>
          </a:p>
        </p:txBody>
      </p:sp>
      <p:sp>
        <p:nvSpPr>
          <p:cNvPr id="349" name="Google Shape;349;p46"/>
          <p:cNvSpPr txBox="1"/>
          <p:nvPr/>
        </p:nvSpPr>
        <p:spPr>
          <a:xfrm>
            <a:off x="677200" y="2803300"/>
            <a:ext cx="2542200" cy="18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your first deadline is </a:t>
            </a:r>
            <a:r>
              <a:rPr b="1" lang="en" sz="1700" u="sng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 or before Nov. 15</a:t>
            </a: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(EA, ED, scholarship), you must submit your LOR Request Form by </a:t>
            </a:r>
            <a:r>
              <a:rPr b="1" lang="en" sz="1700">
                <a:solidFill>
                  <a:srgbClr val="1D262D"/>
                </a:solidFill>
                <a:highlight>
                  <a:schemeClr val="accen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Monday, Sept. 11, 2023</a:t>
            </a:r>
            <a:endParaRPr b="1" sz="1700">
              <a:solidFill>
                <a:srgbClr val="1D262D"/>
              </a:solidFill>
              <a:highlight>
                <a:schemeClr val="accent1"/>
              </a:highlight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3219400" y="2661825"/>
            <a:ext cx="25422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For deadlines </a:t>
            </a:r>
            <a:r>
              <a:rPr b="1" lang="en" sz="1700" u="sng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after Nov. 15</a:t>
            </a: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, submit your request by </a:t>
            </a:r>
            <a:r>
              <a:rPr b="1" lang="en" sz="1700">
                <a:solidFill>
                  <a:srgbClr val="1D262D"/>
                </a:solidFill>
                <a:highlight>
                  <a:schemeClr val="accen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Monday, Oct. 2, 2023</a:t>
            </a:r>
            <a:endParaRPr b="1" sz="1700">
              <a:solidFill>
                <a:srgbClr val="1D262D"/>
              </a:solidFill>
              <a:highlight>
                <a:schemeClr val="accent1"/>
              </a:highlight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6146075" y="2917000"/>
            <a:ext cx="21645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The last day to request any counselor forms or </a:t>
            </a: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initial</a:t>
            </a: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transcripts for submission </a:t>
            </a:r>
            <a:r>
              <a:rPr lang="en" sz="1700" u="sng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before holiday break</a:t>
            </a:r>
            <a:r>
              <a:rPr lang="en" sz="1700">
                <a:solidFill>
                  <a:srgbClr val="1D262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is </a:t>
            </a:r>
            <a:r>
              <a:rPr b="1" lang="en" sz="1700">
                <a:solidFill>
                  <a:srgbClr val="1D262D"/>
                </a:solidFill>
                <a:highlight>
                  <a:schemeClr val="accen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Friday, Dec. 15, 2023</a:t>
            </a:r>
            <a:endParaRPr b="1" sz="1700">
              <a:solidFill>
                <a:srgbClr val="1D262D"/>
              </a:solidFill>
              <a:highlight>
                <a:schemeClr val="accent1"/>
              </a:highlight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352" name="Google Shape;352;p46"/>
          <p:cNvGrpSpPr/>
          <p:nvPr/>
        </p:nvGrpSpPr>
        <p:grpSpPr>
          <a:xfrm>
            <a:off x="3661553" y="1375422"/>
            <a:ext cx="1422940" cy="1383173"/>
            <a:chOff x="4049800" y="640400"/>
            <a:chExt cx="858900" cy="858900"/>
          </a:xfrm>
        </p:grpSpPr>
        <p:sp>
          <p:nvSpPr>
            <p:cNvPr id="353" name="Google Shape;353;p46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859" name="adj"/>
              </a:avLst>
            </a:prstGeom>
            <a:noFill/>
            <a:ln cap="flat" cmpd="sng" w="9525">
              <a:solidFill>
                <a:srgbClr val="C1E1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4498332" name="adj1"/>
                <a:gd fmla="val 20662302" name="adj2"/>
                <a:gd fmla="val 8403" name="adj3"/>
              </a:avLst>
            </a:prstGeom>
            <a:solidFill>
              <a:srgbClr val="C1E1D6"/>
            </a:solidFill>
            <a:ln cap="flat" cmpd="sng" w="9525">
              <a:solidFill>
                <a:srgbClr val="C1E1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46"/>
          <p:cNvGrpSpPr/>
          <p:nvPr/>
        </p:nvGrpSpPr>
        <p:grpSpPr>
          <a:xfrm>
            <a:off x="6242827" y="1407682"/>
            <a:ext cx="1422940" cy="1350878"/>
            <a:chOff x="4049800" y="640400"/>
            <a:chExt cx="858900" cy="858900"/>
          </a:xfrm>
        </p:grpSpPr>
        <p:sp>
          <p:nvSpPr>
            <p:cNvPr id="356" name="Google Shape;356;p46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859" name="adj"/>
              </a:avLst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13801525" name="adj1"/>
                <a:gd fmla="val 20662302" name="adj2"/>
                <a:gd fmla="val 8403" name="adj3"/>
              </a:avLst>
            </a:prstGeom>
            <a:solidFill>
              <a:srgbClr val="D9D9D9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46"/>
          <p:cNvGrpSpPr/>
          <p:nvPr/>
        </p:nvGrpSpPr>
        <p:grpSpPr>
          <a:xfrm>
            <a:off x="1080135" y="1375465"/>
            <a:ext cx="1422940" cy="1383173"/>
            <a:chOff x="4049800" y="640400"/>
            <a:chExt cx="858900" cy="858900"/>
          </a:xfrm>
        </p:grpSpPr>
        <p:sp>
          <p:nvSpPr>
            <p:cNvPr id="359" name="Google Shape;359;p46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8859" name="adj"/>
              </a:avLst>
            </a:prstGeom>
            <a:noFill/>
            <a:ln cap="flat" cmpd="sng" w="9525">
              <a:solidFill>
                <a:srgbClr val="F8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8557007" name="adj1"/>
                <a:gd fmla="val 20662302" name="adj2"/>
                <a:gd fmla="val 8403" name="adj3"/>
              </a:avLst>
            </a:prstGeom>
            <a:solidFill>
              <a:srgbClr val="F8C2B2"/>
            </a:solidFill>
            <a:ln cap="flat" cmpd="sng" w="9525">
              <a:solidFill>
                <a:srgbClr val="F8C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46"/>
          <p:cNvSpPr/>
          <p:nvPr/>
        </p:nvSpPr>
        <p:spPr>
          <a:xfrm>
            <a:off x="1400850" y="1886700"/>
            <a:ext cx="781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8C2B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9/11</a:t>
            </a:r>
            <a:endParaRPr sz="3200">
              <a:solidFill>
                <a:srgbClr val="F8C2B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3982200" y="1886713"/>
            <a:ext cx="7815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1E1D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10/2</a:t>
            </a:r>
            <a:endParaRPr sz="3200">
              <a:solidFill>
                <a:srgbClr val="C1E1D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6442350" y="1789063"/>
            <a:ext cx="1023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D9D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12/15</a:t>
            </a:r>
            <a:endParaRPr sz="3200">
              <a:solidFill>
                <a:srgbClr val="D9D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ist HS Weekly Plann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6CBC2"/>
      </a:accent1>
      <a:accent2>
        <a:srgbClr val="F8C2B2"/>
      </a:accent2>
      <a:accent3>
        <a:srgbClr val="D9D9D9"/>
      </a:accent3>
      <a:accent4>
        <a:srgbClr val="C1CFE1"/>
      </a:accent4>
      <a:accent5>
        <a:srgbClr val="C1E1D6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